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85" r:id="rId3"/>
    <p:sldId id="293" r:id="rId4"/>
    <p:sldId id="284" r:id="rId5"/>
    <p:sldId id="260" r:id="rId6"/>
    <p:sldId id="318" r:id="rId7"/>
    <p:sldId id="261" r:id="rId8"/>
    <p:sldId id="262" r:id="rId9"/>
    <p:sldId id="263" r:id="rId10"/>
    <p:sldId id="320" r:id="rId11"/>
    <p:sldId id="321" r:id="rId12"/>
    <p:sldId id="325" r:id="rId13"/>
    <p:sldId id="287" r:id="rId14"/>
    <p:sldId id="258" r:id="rId15"/>
    <p:sldId id="286" r:id="rId16"/>
    <p:sldId id="259" r:id="rId17"/>
    <p:sldId id="265" r:id="rId18"/>
    <p:sldId id="291" r:id="rId19"/>
    <p:sldId id="292" r:id="rId20"/>
    <p:sldId id="294" r:id="rId21"/>
    <p:sldId id="275" r:id="rId22"/>
    <p:sldId id="264" r:id="rId23"/>
    <p:sldId id="278" r:id="rId24"/>
    <p:sldId id="277" r:id="rId25"/>
    <p:sldId id="326" r:id="rId26"/>
    <p:sldId id="327" r:id="rId27"/>
    <p:sldId id="296" r:id="rId28"/>
    <p:sldId id="279" r:id="rId29"/>
    <p:sldId id="323" r:id="rId30"/>
    <p:sldId id="266" r:id="rId31"/>
    <p:sldId id="280" r:id="rId32"/>
    <p:sldId id="268" r:id="rId33"/>
    <p:sldId id="288" r:id="rId34"/>
    <p:sldId id="267" r:id="rId35"/>
    <p:sldId id="281" r:id="rId36"/>
    <p:sldId id="304" r:id="rId37"/>
    <p:sldId id="297" r:id="rId38"/>
    <p:sldId id="305" r:id="rId39"/>
    <p:sldId id="298" r:id="rId40"/>
    <p:sldId id="306" r:id="rId41"/>
    <p:sldId id="307" r:id="rId42"/>
    <p:sldId id="302" r:id="rId43"/>
    <p:sldId id="303" r:id="rId44"/>
    <p:sldId id="299" r:id="rId45"/>
    <p:sldId id="308" r:id="rId46"/>
    <p:sldId id="300" r:id="rId47"/>
    <p:sldId id="309" r:id="rId48"/>
    <p:sldId id="312" r:id="rId49"/>
    <p:sldId id="310" r:id="rId50"/>
    <p:sldId id="311" r:id="rId51"/>
    <p:sldId id="283" r:id="rId52"/>
    <p:sldId id="282" r:id="rId53"/>
    <p:sldId id="313" r:id="rId54"/>
    <p:sldId id="328" r:id="rId55"/>
    <p:sldId id="289" r:id="rId56"/>
    <p:sldId id="269" r:id="rId57"/>
    <p:sldId id="270" r:id="rId58"/>
    <p:sldId id="314" r:id="rId59"/>
    <p:sldId id="315" r:id="rId60"/>
    <p:sldId id="316" r:id="rId61"/>
    <p:sldId id="271" r:id="rId62"/>
    <p:sldId id="272" r:id="rId63"/>
    <p:sldId id="317" r:id="rId64"/>
    <p:sldId id="273" r:id="rId65"/>
    <p:sldId id="290" r:id="rId66"/>
    <p:sldId id="295" r:id="rId67"/>
    <p:sldId id="322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6B"/>
    <a:srgbClr val="008A52"/>
    <a:srgbClr val="00693E"/>
    <a:srgbClr val="00CC79"/>
    <a:srgbClr val="F5FFF5"/>
    <a:srgbClr val="F0FFF0"/>
    <a:srgbClr val="000000"/>
    <a:srgbClr val="646E64"/>
    <a:srgbClr val="000A00"/>
    <a:srgbClr val="00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0F5E61-70F7-79F5-778E-2B17703AE3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53C3C-804F-AEDE-EC5B-D8106EECB5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A512E-5527-42CF-9E32-11BBBC43932F}" type="datetimeFigureOut">
              <a:rPr lang="en-CA" smtClean="0"/>
              <a:t>25-Oct-2022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33AE0-5187-0C9A-5A62-5993459168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1F052-F844-5E72-8BF1-6DFBD2EFC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CD494-DCAD-4AEA-9F82-A95815354C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66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F543C-D738-4B75-8924-4AF0F1B514FB}" type="datetimeFigureOut">
              <a:rPr lang="en-CA" smtClean="0"/>
              <a:t>25-Oct-2022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A21A-25F0-4C1B-8941-49A03A96935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8887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Dungey &gt; maps </a:t>
            </a:r>
            <a:r>
              <a:rPr lang="en-CA" dirty="0" err="1"/>
              <a:t>ExB</a:t>
            </a:r>
            <a:r>
              <a:rPr lang="en-CA" dirty="0"/>
              <a:t> flow&gt; equipotential lines E maps &gt; converging/diverging currents in collisional ionosphere &gt; close with FAC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177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NON SHEETLIKE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9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Isinglass, ARCS, </a:t>
            </a:r>
            <a:r>
              <a:rPr lang="en-CA" dirty="0" err="1"/>
              <a:t>dissapationless</a:t>
            </a:r>
            <a:r>
              <a:rPr lang="en-CA" dirty="0"/>
              <a:t> Hall became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48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25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ALONG ARC DIRECTION 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ZOOM IN ON ARTIFACT</a:t>
            </a:r>
            <a:br>
              <a:rPr lang="en-CA" dirty="0"/>
            </a:br>
            <a:r>
              <a:rPr lang="en-CA" dirty="0"/>
              <a:t>FILIMANTARY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26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SHARC AND LOADING BAR SEEN AT PFRR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21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REFERENCE TED’S THESIS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A21A-25F0-4C1B-8941-49A03A969352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42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9FE1-455E-EAB5-D141-BC1F2924D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B16D-3077-193E-89A1-3DB4108B7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0E39-C066-8CAB-BCCD-CE290D5B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31C5F-93AD-D941-8ED0-A2692A24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30B81-2EEE-6419-F4A4-ED3D25C9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64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40D5-6BFB-B445-5DD4-5D626C0F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8239E-8EA0-0BDD-E1A7-20BD4525B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C5E9-BCAB-20DF-94F9-47751E3A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A2F80-81F2-E15B-7197-46E83F63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10D6-9B8F-3B13-CBC6-7014EEA7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35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624EC-60BE-18CE-462C-48F2E3577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65583-2177-CE0B-2AB8-5C6D315B4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A4D47-4606-8EC0-7F12-BD8FF81A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ED33-1131-E8B6-5ACC-E3ED86A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7FEFE-2C43-A584-C88B-DC8AB248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60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86C7-A498-ACF4-DBEF-2989B8AF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A7BC-0D0E-3BEA-875F-C704F00C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5FFD-A5FA-BF99-88B4-9A276E97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8A08-AB09-77DC-C1B2-98C54A7D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605C6-8F82-7D1F-D3E6-01538CFA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10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34CD-7F3F-8682-90E9-294B9B2B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532F4-1318-56FA-639C-FA8A63A9E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BB90C-9FB5-CD4D-4774-55DB2D53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9D2B2-7E18-88B8-3D56-F3EE4566A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3148-AD42-C4F3-744B-63018018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21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8AAC-783C-EFB9-1BDB-E343B19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A7B-5327-783F-AB09-06E436465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A7A2-73D7-4463-139E-B24C4E457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B68D6-32C7-4532-DF1C-98FEFFA7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FAB7-D3EF-FA58-A1C8-75426CE6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82174-7071-0FC0-47DC-44F51305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CE65-D5FA-C1E3-F962-B32A0711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B6F0-CC8C-A4AE-96CC-DA8225E0B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275A0-1099-740D-D6F2-BAEB60029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3418C-EF8C-36D1-980B-A171CD667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BC2C0-4CCE-5E31-B0FF-D65E12D5F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D8FA3-F872-7DDD-7C69-0503A483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34E11-3C42-2A8B-D0DC-9949C8F0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335C1-C6D1-3700-AB6C-43FFA16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1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BE41-3C40-927F-6B97-4FC1672E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13F6E-E576-68E5-D7DF-512B27ECB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16703-3827-B0E5-5EDD-2DD1B260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D06EC-4F43-52E3-9C72-7A17ACB8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190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2C45E-24BD-940F-CF15-BB304613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FEF69-C984-258D-E078-FD69DD09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8C88D-A22B-59D0-E05A-79EB66D4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49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48DE-06E6-2B61-6E0F-FD2339EE1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DF0CF-CDB2-1A99-4FBD-AD7F1C53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D380B-95B8-01F3-5660-3E0C26B8B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A1715-BE61-D4BA-D63F-A4F99479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E19A3-F801-D0E8-A0D9-1888798D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80738-3AC6-6C97-2513-3DE1AEC0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3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915E-4EE7-65ED-2B9F-A696357B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F924C-5AC6-1154-59D7-BC610B2A0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59EA1-1DCC-3E7C-5326-19FCBD699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9CA46-8EB3-8213-CF9B-0A95670D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10, 2022</a:t>
            </a:r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7187E-1431-6B4F-F209-96E3987B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Thesis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41348-F3E6-B36B-9B30-BEF11C0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372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C0769-420C-6B41-2E88-C9C9E46C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CD669-16D6-2F68-648F-5EBB515DE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E8C7-8BDE-565A-9CBC-292D1E862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10, 2022</a:t>
            </a:r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EC523-4A47-8C6E-2738-481DA8BAC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5EBC-04A2-3B69-5EE2-4863148B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4738F-B3B0-49F3-B15F-5DA677004A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12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0CCCA107-8B87-854A-42E2-F67D64B9B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8A6E1-8312-FE2C-4E8A-060D4145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60" y="2998922"/>
            <a:ext cx="10810068" cy="10018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Current Continuity in Auroral System Science: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A 3-D Modelling Approach to Current Closure in Non-Sheetlike Auroral Arcs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DC103-D11C-6007-13AB-174677F35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460" y="4140550"/>
            <a:ext cx="10810068" cy="1826300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 Thesis Proposal</a:t>
            </a:r>
          </a:p>
          <a:p>
            <a:pPr algn="l"/>
            <a:r>
              <a:rPr lang="en-US" sz="1800" b="1" dirty="0">
                <a:solidFill>
                  <a:schemeClr val="bg1"/>
                </a:solidFill>
              </a:rPr>
              <a:t>Jules van Irsel</a:t>
            </a:r>
            <a:r>
              <a:rPr lang="en-US" sz="1800" baseline="30000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, Examining Committee: </a:t>
            </a:r>
            <a:r>
              <a:rPr lang="en-US" sz="1800" i="1" dirty="0">
                <a:solidFill>
                  <a:schemeClr val="bg1"/>
                </a:solidFill>
              </a:rPr>
              <a:t>(Chair) Kristina A. Lynch</a:t>
            </a:r>
            <a:r>
              <a:rPr lang="en-US" sz="1800" baseline="30000" dirty="0">
                <a:solidFill>
                  <a:schemeClr val="bg1"/>
                </a:solidFill>
              </a:rPr>
              <a:t>1</a:t>
            </a:r>
            <a:r>
              <a:rPr lang="en-US" sz="1800" i="1" dirty="0">
                <a:solidFill>
                  <a:schemeClr val="bg1"/>
                </a:solidFill>
              </a:rPr>
              <a:t>, Yi-</a:t>
            </a:r>
            <a:r>
              <a:rPr lang="en-US" sz="1800" i="1" dirty="0" err="1">
                <a:solidFill>
                  <a:schemeClr val="bg1"/>
                </a:solidFill>
              </a:rPr>
              <a:t>Hsin</a:t>
            </a:r>
            <a:r>
              <a:rPr lang="en-US" sz="1800" i="1" dirty="0">
                <a:solidFill>
                  <a:schemeClr val="bg1"/>
                </a:solidFill>
              </a:rPr>
              <a:t> Liu</a:t>
            </a:r>
            <a:r>
              <a:rPr lang="en-US" sz="1800" baseline="30000" dirty="0">
                <a:solidFill>
                  <a:schemeClr val="bg1"/>
                </a:solidFill>
              </a:rPr>
              <a:t>1</a:t>
            </a:r>
            <a:r>
              <a:rPr lang="en-US" sz="1800" i="1" dirty="0">
                <a:solidFill>
                  <a:schemeClr val="bg1"/>
                </a:solidFill>
              </a:rPr>
              <a:t>, James W. LaBelle</a:t>
            </a:r>
            <a:r>
              <a:rPr lang="en-US" sz="1800" baseline="30000" dirty="0">
                <a:solidFill>
                  <a:schemeClr val="bg1"/>
                </a:solidFill>
              </a:rPr>
              <a:t>1</a:t>
            </a:r>
            <a:endParaRPr lang="en-US" sz="1800" i="1" dirty="0">
              <a:solidFill>
                <a:schemeClr val="bg1"/>
              </a:solidFill>
            </a:endParaRPr>
          </a:p>
          <a:p>
            <a:pPr algn="l"/>
            <a:r>
              <a:rPr lang="en-US" sz="1800" baseline="30000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Dartmouth College, Hanover, NH</a:t>
            </a:r>
            <a:endParaRPr lang="en-CA" sz="1800" dirty="0">
              <a:solidFill>
                <a:schemeClr val="bg1"/>
              </a:solidFill>
            </a:endParaRPr>
          </a:p>
          <a:p>
            <a:pPr algn="l"/>
            <a:r>
              <a:rPr lang="en-CA" sz="1800" dirty="0">
                <a:solidFill>
                  <a:schemeClr val="bg1"/>
                </a:solidFill>
              </a:rPr>
              <a:t>May 10, 2022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003C5E9F-B496-6904-0AF7-BCA3E82FB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562" y="5656653"/>
            <a:ext cx="879951" cy="89992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E0B0918-57B7-A5E5-5615-99E415AF7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52" y="5656653"/>
            <a:ext cx="719941" cy="8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2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3-D Modelling: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4245864" cy="3976688"/>
          </a:xfrm>
        </p:spPr>
        <p:txBody>
          <a:bodyPr>
            <a:normAutofit fontScale="850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Limited 3-D ionospheric modelling exists</a:t>
            </a:r>
          </a:p>
          <a:p>
            <a:r>
              <a:rPr lang="en-CA" sz="4000" dirty="0" err="1">
                <a:solidFill>
                  <a:schemeClr val="bg1"/>
                </a:solidFill>
              </a:rPr>
              <a:t>Fujii</a:t>
            </a:r>
            <a:r>
              <a:rPr lang="en-CA" sz="4000" dirty="0">
                <a:solidFill>
                  <a:schemeClr val="bg1"/>
                </a:solidFill>
              </a:rPr>
              <a:t> et al. (2011) formulated the 3-D Cowling channel to allow diverging ionospheric currents more closure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10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082C45-0BD0-6EBA-93AC-0D121644D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09" y="2052955"/>
            <a:ext cx="6868381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4D230-BFFA-BB75-B4B3-197F9D37F8EB}"/>
              </a:ext>
            </a:extLst>
          </p:cNvPr>
          <p:cNvSpPr txBox="1"/>
          <p:nvPr/>
        </p:nvSpPr>
        <p:spPr>
          <a:xfrm>
            <a:off x="7698650" y="6032510"/>
            <a:ext cx="1823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From </a:t>
            </a:r>
            <a:r>
              <a:rPr lang="en-CA" sz="1400" dirty="0" err="1">
                <a:solidFill>
                  <a:schemeClr val="bg1"/>
                </a:solidFill>
              </a:rPr>
              <a:t>Fujii</a:t>
            </a:r>
            <a:r>
              <a:rPr lang="en-CA" sz="1400" dirty="0">
                <a:solidFill>
                  <a:schemeClr val="bg1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24821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3-D Modelling: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 true description of the 3-D current closure path is still an open area of study</a:t>
            </a:r>
          </a:p>
          <a:p>
            <a:r>
              <a:rPr lang="en-CA" sz="4000" dirty="0">
                <a:solidFill>
                  <a:schemeClr val="bg1"/>
                </a:solidFill>
              </a:rPr>
              <a:t>Pedersen closure includes Joule heating, while Hall closure is non-dissipative, so it directly affects the ionospheric load description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Current closure is relatively well-posed for sheetlike arcs, but the system is inherently 3-D and requires a 3-D treatment in order to find which set of FAC and flow drivers are self-consistent</a:t>
            </a: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11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0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3-D Modelling: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00275"/>
            <a:ext cx="5414819" cy="3976688"/>
          </a:xfrm>
        </p:spPr>
        <p:txBody>
          <a:bodyPr>
            <a:normAutofit fontScale="700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In 3-D auroral system science, the way the ionosphere chooses to balance out the electric fields and currents is non-trivial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 solution that’s physical and self-consistent is an open area of study</a:t>
            </a:r>
          </a:p>
          <a:p>
            <a:r>
              <a:rPr lang="en-CA" sz="4000" dirty="0">
                <a:solidFill>
                  <a:schemeClr val="bg1"/>
                </a:solidFill>
              </a:rPr>
              <a:t>Ultimately, we aim to be able to “read” the aurora by better understanding what its visual signatures communicate about the system</a:t>
            </a:r>
          </a:p>
          <a:p>
            <a:endParaRPr lang="en-CA" sz="4000" dirty="0">
              <a:solidFill>
                <a:schemeClr val="bg1"/>
              </a:solidFill>
            </a:endParaRP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20220305_riometer_merged">
            <a:hlinkClick r:id="" action="ppaction://media"/>
            <a:extLst>
              <a:ext uri="{FF2B5EF4-FFF2-40B4-BE49-F238E27FC236}">
                <a16:creationId xmlns:a16="http://schemas.microsoft.com/office/drawing/2014/main" id="{79A4035F-E542-D421-3609-79D29778F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327" y="1941874"/>
            <a:ext cx="5551053" cy="4163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1F02B-DAFD-0237-C414-E5813AD918A8}"/>
              </a:ext>
            </a:extLst>
          </p:cNvPr>
          <p:cNvSpPr txBox="1"/>
          <p:nvPr/>
        </p:nvSpPr>
        <p:spPr>
          <a:xfrm>
            <a:off x="8047869" y="6105263"/>
            <a:ext cx="2219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Credit: </a:t>
            </a:r>
            <a:r>
              <a:rPr lang="en-CA" sz="1400" dirty="0" err="1">
                <a:solidFill>
                  <a:schemeClr val="bg1"/>
                </a:solidFill>
              </a:rPr>
              <a:t>Mykhaylo</a:t>
            </a:r>
            <a:r>
              <a:rPr lang="en-CA" sz="1400" dirty="0">
                <a:solidFill>
                  <a:schemeClr val="bg1"/>
                </a:solidFill>
              </a:rPr>
              <a:t> S. </a:t>
            </a:r>
            <a:r>
              <a:rPr lang="en-CA" sz="1400" dirty="0" err="1">
                <a:solidFill>
                  <a:schemeClr val="bg1"/>
                </a:solidFill>
              </a:rPr>
              <a:t>Shumko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Background and Motivation</a:t>
            </a:r>
          </a:p>
          <a:p>
            <a:r>
              <a:rPr lang="en-CA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Thesis Statement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Approach and Methodology</a:t>
            </a:r>
          </a:p>
          <a:p>
            <a:r>
              <a:rPr lang="en-CA" sz="4000" dirty="0">
                <a:solidFill>
                  <a:schemeClr val="bg1"/>
                </a:solidFill>
              </a:rPr>
              <a:t>Science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13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rgbClr val="00693E"/>
              </a:gs>
              <a:gs pos="100000">
                <a:srgbClr val="00B46B"/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Thesis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scope of this work will address the incomplete description of auroral arcs that stray from their basic, sheet-like morphology.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aim is to find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physical, self-consistent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solutions to the ionospheric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current continuity</a:t>
            </a:r>
            <a:r>
              <a:rPr lang="en-US" dirty="0">
                <a:solidFill>
                  <a:schemeClr val="bg1"/>
                </a:solidFill>
              </a:rPr>
              <a:t> equation using state-of-the-art ionospheric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3-D modelling</a:t>
            </a:r>
            <a:r>
              <a:rPr lang="en-US" dirty="0">
                <a:solidFill>
                  <a:schemeClr val="bg1"/>
                </a:solidFill>
              </a:rPr>
              <a:t> to provide insight into the role the ionosphere plays in MI coupling for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less idealized auroral</a:t>
            </a:r>
            <a:r>
              <a:rPr lang="en-US" dirty="0">
                <a:solidFill>
                  <a:schemeClr val="bg1"/>
                </a:solidFill>
              </a:rPr>
              <a:t> events.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particular, knowing the portions of FAC closed by Pedersen currents, which produce collisional Joule heating, versus Hall currents, which are non-dissipative, gives insight into the extent to which the ionosphere acts as a load to a magnetospheric generator.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Secondary to this, the extent to which inductive Alfv</a:t>
            </a:r>
            <a:r>
              <a:rPr lang="en-CA" dirty="0">
                <a:solidFill>
                  <a:schemeClr val="bg1"/>
                </a:solidFill>
              </a:rPr>
              <a:t>énic</a:t>
            </a:r>
            <a:r>
              <a:rPr lang="en-US" dirty="0">
                <a:solidFill>
                  <a:schemeClr val="bg1"/>
                </a:solidFill>
              </a:rPr>
              <a:t> MI coupling affects this electrostatic picture will be investigated.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4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Background and Motivation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Thesis Statement</a:t>
            </a:r>
          </a:p>
          <a:p>
            <a:r>
              <a:rPr lang="en-CA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Approach and Methodology</a:t>
            </a:r>
          </a:p>
          <a:p>
            <a:r>
              <a:rPr lang="en-CA" sz="4000" dirty="0">
                <a:solidFill>
                  <a:schemeClr val="bg1"/>
                </a:solidFill>
              </a:rPr>
              <a:t>Science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15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rgbClr val="00693E"/>
              </a:gs>
              <a:gs pos="100000">
                <a:srgbClr val="00B46B"/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Approach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The 3-D GEMINI Model</a:t>
            </a:r>
          </a:p>
          <a:p>
            <a:r>
              <a:rPr lang="en-CA" sz="4000" dirty="0">
                <a:solidFill>
                  <a:schemeClr val="bg1"/>
                </a:solidFill>
              </a:rPr>
              <a:t>Data Based 2-D Driving Maps</a:t>
            </a:r>
          </a:p>
          <a:p>
            <a:r>
              <a:rPr lang="en-CA" sz="4000" dirty="0">
                <a:solidFill>
                  <a:schemeClr val="bg1"/>
                </a:solidFill>
              </a:rPr>
              <a:t>Visualization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Modular GEMINI Additions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Quasi-Static Induction Module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Poynting Theorem Constraint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16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33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The 3-D GEMINI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Geospace Environment Model of Ion-Neutral Interactions</a:t>
            </a:r>
          </a:p>
          <a:p>
            <a:r>
              <a:rPr lang="en-CA" sz="4000" dirty="0">
                <a:solidFill>
                  <a:schemeClr val="bg1"/>
                </a:solidFill>
              </a:rPr>
              <a:t>2-D: Zettergren and Semeter (2012)</a:t>
            </a:r>
          </a:p>
          <a:p>
            <a:r>
              <a:rPr lang="en-CA" sz="4000" dirty="0">
                <a:solidFill>
                  <a:schemeClr val="bg1"/>
                </a:solidFill>
              </a:rPr>
              <a:t>3-D: Zettergren et al. (2015)</a:t>
            </a:r>
          </a:p>
          <a:p>
            <a:r>
              <a:rPr lang="en-CA" sz="4000" dirty="0">
                <a:solidFill>
                  <a:schemeClr val="bg1"/>
                </a:solidFill>
              </a:rPr>
              <a:t>Multi-Fluid: 6 ion species + electrons</a:t>
            </a:r>
          </a:p>
          <a:p>
            <a:r>
              <a:rPr lang="en-CA" sz="4000" dirty="0">
                <a:solidFill>
                  <a:schemeClr val="bg1"/>
                </a:solidFill>
              </a:rPr>
              <a:t>Quasi-electrostatic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9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The 3-D GEMINI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Ion fluid equations:</a:t>
                </a:r>
              </a:p>
              <a:p>
                <a:pPr lvl="1"/>
                <a:r>
                  <a:rPr lang="en-CA" sz="3600" b="1" dirty="0">
                    <a:solidFill>
                      <a:schemeClr val="bg1"/>
                    </a:solidFill>
                  </a:rPr>
                  <a:t>Mass</a:t>
                </a:r>
                <a:r>
                  <a:rPr lang="en-CA" sz="3600" dirty="0">
                    <a:solidFill>
                      <a:schemeClr val="bg1"/>
                    </a:solidFill>
                  </a:rPr>
                  <a:t>: chemical production/loss + photo/impact ionization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3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CA" sz="3600" b="1" dirty="0">
                    <a:solidFill>
                      <a:schemeClr val="bg1"/>
                    </a:solidFill>
                  </a:rPr>
                  <a:t> momentum</a:t>
                </a:r>
                <a:r>
                  <a:rPr lang="en-CA" sz="3600" dirty="0">
                    <a:solidFill>
                      <a:schemeClr val="bg1"/>
                    </a:solidFill>
                  </a:rPr>
                  <a:t>: full time-dep. with </a:t>
                </a:r>
                <a:r>
                  <a:rPr lang="en-CA" sz="3600" dirty="0" err="1">
                    <a:solidFill>
                      <a:schemeClr val="bg1"/>
                    </a:solidFill>
                  </a:rPr>
                  <a:t>i-i</a:t>
                </a:r>
                <a:r>
                  <a:rPr lang="en-CA" sz="3600" dirty="0">
                    <a:solidFill>
                      <a:schemeClr val="bg1"/>
                    </a:solidFill>
                  </a:rPr>
                  <a:t>/</a:t>
                </a:r>
                <a:r>
                  <a:rPr lang="en-CA" sz="3600" dirty="0" err="1">
                    <a:solidFill>
                      <a:schemeClr val="bg1"/>
                    </a:solidFill>
                  </a:rPr>
                  <a:t>i</a:t>
                </a:r>
                <a:r>
                  <a:rPr lang="en-CA" sz="3600" dirty="0">
                    <a:solidFill>
                      <a:schemeClr val="bg1"/>
                    </a:solidFill>
                  </a:rPr>
                  <a:t>-n collisions, gravity, and pressure effects (no ion stress)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3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CA" sz="3600" b="1" dirty="0">
                    <a:solidFill>
                      <a:schemeClr val="bg1"/>
                    </a:solidFill>
                  </a:rPr>
                  <a:t> momentum</a:t>
                </a:r>
                <a:r>
                  <a:rPr lang="en-CA" sz="3600" dirty="0">
                    <a:solidFill>
                      <a:schemeClr val="bg1"/>
                    </a:solidFill>
                  </a:rPr>
                  <a:t>: Steady-state force balance</a:t>
                </a:r>
              </a:p>
              <a:p>
                <a:pPr lvl="1"/>
                <a:r>
                  <a:rPr lang="en-CA" sz="3600" b="1" dirty="0">
                    <a:solidFill>
                      <a:schemeClr val="bg1"/>
                    </a:solidFill>
                  </a:rPr>
                  <a:t>Energy</a:t>
                </a:r>
                <a:r>
                  <a:rPr lang="en-CA" sz="3600" dirty="0">
                    <a:solidFill>
                      <a:schemeClr val="bg1"/>
                    </a:solidFill>
                  </a:rPr>
                  <a:t>: full time-dep. with thermal conduction heat flux and collisional heating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  <a:blipFill>
                <a:blip r:embed="rId2"/>
                <a:stretch>
                  <a:fillRect l="-1855" t="-5521" r="-2667" b="-44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18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7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The 3-D GEMINI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</p:spPr>
            <p:txBody>
              <a:bodyPr>
                <a:normAutofit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Electron fluid equations:</a:t>
                </a:r>
              </a:p>
              <a:p>
                <a:pPr lvl="1"/>
                <a:r>
                  <a:rPr lang="en-CA" sz="3600" b="1" dirty="0">
                    <a:solidFill>
                      <a:schemeClr val="bg1"/>
                    </a:solidFill>
                  </a:rPr>
                  <a:t>Mass</a:t>
                </a:r>
                <a:r>
                  <a:rPr lang="en-CA" sz="3600" dirty="0">
                    <a:solidFill>
                      <a:schemeClr val="bg1"/>
                    </a:solidFill>
                  </a:rPr>
                  <a:t>: quasi-neutrality</a:t>
                </a:r>
              </a:p>
              <a:p>
                <a:pPr lvl="1"/>
                <a:r>
                  <a:rPr lang="en-CA" sz="3600" b="1" dirty="0">
                    <a:solidFill>
                      <a:schemeClr val="bg1"/>
                    </a:solidFill>
                  </a:rPr>
                  <a:t>Momentum</a:t>
                </a:r>
                <a:r>
                  <a:rPr lang="en-CA" sz="3600" dirty="0">
                    <a:solidFill>
                      <a:schemeClr val="bg1"/>
                    </a:solidFill>
                  </a:rPr>
                  <a:t>: Current density definition,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supHide m:val="on"/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CA" sz="3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CA" sz="3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CA" sz="3600" b="1" dirty="0">
                    <a:solidFill>
                      <a:schemeClr val="bg1"/>
                    </a:solidFill>
                  </a:rPr>
                  <a:t>Energy</a:t>
                </a:r>
                <a:r>
                  <a:rPr lang="en-CA" sz="3600" dirty="0">
                    <a:solidFill>
                      <a:schemeClr val="bg1"/>
                    </a:solidFill>
                  </a:rPr>
                  <a:t>: full time-dep. like ions but with thermoelectric heat flux and inelastic cooling/heating from photoelectrons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  <a:blipFill>
                <a:blip r:embed="rId2"/>
                <a:stretch>
                  <a:fillRect l="-1855" t="-4294" b="-1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19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3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Background and Motivation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Thesis Statement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Approach and Methodology</a:t>
            </a:r>
          </a:p>
          <a:p>
            <a:r>
              <a:rPr lang="en-CA" sz="4000" dirty="0">
                <a:solidFill>
                  <a:schemeClr val="bg1"/>
                </a:solidFill>
              </a:rPr>
              <a:t>Science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7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The 3-D GEMINI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Maxwell’s equations</a:t>
                </a:r>
              </a:p>
              <a:p>
                <a:pPr lvl="1"/>
                <a:r>
                  <a:rPr lang="en-CA" sz="3600" dirty="0">
                    <a:solidFill>
                      <a:schemeClr val="bg1"/>
                    </a:solidFill>
                  </a:rPr>
                  <a:t>No displacement current or induction as of now</a:t>
                </a:r>
              </a:p>
              <a:p>
                <a:pPr lvl="1"/>
                <a:r>
                  <a:rPr lang="en-CA" sz="3600" dirty="0">
                    <a:solidFill>
                      <a:schemeClr val="bg1"/>
                    </a:solidFill>
                  </a:rPr>
                  <a:t>Electrostatics, current continuity, and Ohm’s law are used to solve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CA" sz="36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endParaRPr lang="en-CA" sz="3600" b="1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CA" sz="3600" dirty="0">
                    <a:solidFill>
                      <a:schemeClr val="bg1"/>
                    </a:solidFill>
                  </a:rPr>
                  <a:t>“quasi-electrostatic”: (sometimes) including polarization drift current,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CA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  <a:blipFill>
                <a:blip r:embed="rId2"/>
                <a:stretch>
                  <a:fillRect l="-1855" t="-5521" r="-2493" b="-95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20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9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21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B0413C5-1A3F-5890-90E8-4638926C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32" y="0"/>
            <a:ext cx="6294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Data Based 2-D Driving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6107545" cy="397668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GEMINI is driven with 2-D, time-dep. topside maps of precipitation (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A" sz="40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bg1"/>
                    </a:solidFill>
                  </a:rPr>
                  <a:t>) covering impact ionization (Fang et al., 2010)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Also, with either 2-D, time-dep. topside maps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CA" sz="4000" dirty="0">
                  <a:solidFill>
                    <a:schemeClr val="bg1"/>
                  </a:solidFill>
                </a:endParaRP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Statistics from the PhD thesis by Wu (2020) has provided 1-D across-arc cuts such as the following: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6107545" cy="3976688"/>
              </a:xfrm>
              <a:blipFill>
                <a:blip r:embed="rId2"/>
                <a:stretch>
                  <a:fillRect l="-2198" t="-5061" r="-22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22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B0D4C2A-F3B2-FFE4-07E4-C3C26D0C5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9837" r="48517"/>
          <a:stretch/>
        </p:blipFill>
        <p:spPr>
          <a:xfrm>
            <a:off x="7342907" y="2200275"/>
            <a:ext cx="4350329" cy="34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B1EE8ED-A32A-9C67-F7A7-C0AF9A2E2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54460" r="48674"/>
          <a:stretch/>
        </p:blipFill>
        <p:spPr>
          <a:xfrm>
            <a:off x="3008336" y="2152650"/>
            <a:ext cx="8345464" cy="3419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89377E-A0DD-BF9E-7764-F7F6827F3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5" t="-48581" r="1" b="-21228"/>
          <a:stretch/>
        </p:blipFill>
        <p:spPr>
          <a:xfrm>
            <a:off x="6007100" y="3022600"/>
            <a:ext cx="3693836" cy="66039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536D6CC-796D-A92C-FC3C-5867961F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2" y="452411"/>
            <a:ext cx="11448415" cy="59531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23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8B34A-9D28-E413-B1A6-42689BFAF906}"/>
              </a:ext>
            </a:extLst>
          </p:cNvPr>
          <p:cNvSpPr txBox="1"/>
          <p:nvPr/>
        </p:nvSpPr>
        <p:spPr>
          <a:xfrm>
            <a:off x="838200" y="6036256"/>
            <a:ext cx="347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Methods from Clayton et al. (2019)</a:t>
            </a:r>
          </a:p>
        </p:txBody>
      </p:sp>
    </p:spTree>
    <p:extLst>
      <p:ext uri="{BB962C8B-B14F-4D97-AF65-F5344CB8AC3E}">
        <p14:creationId xmlns:p14="http://schemas.microsoft.com/office/powerpoint/2010/main" val="8439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24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1F13CA3-1507-F149-DB9D-B338CBF17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902408"/>
            <a:ext cx="11880000" cy="5053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D44D5-02BA-4F9E-B9DA-ED04AE0812DA}"/>
              </a:ext>
            </a:extLst>
          </p:cNvPr>
          <p:cNvSpPr txBox="1"/>
          <p:nvPr/>
        </p:nvSpPr>
        <p:spPr>
          <a:xfrm>
            <a:off x="838200" y="6036256"/>
            <a:ext cx="347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Methods from Clayton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01762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25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E856F5F-853A-BCE9-9064-1308FC01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000" y="1323000"/>
            <a:ext cx="14040000" cy="421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2B61D-E9B1-D943-9992-CE9AB7CB1FCC}"/>
              </a:ext>
            </a:extLst>
          </p:cNvPr>
          <p:cNvSpPr txBox="1"/>
          <p:nvPr/>
        </p:nvSpPr>
        <p:spPr>
          <a:xfrm>
            <a:off x="2882012" y="861335"/>
            <a:ext cx="6427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2-D Slices of GEMINI Output </a:t>
            </a:r>
            <a:r>
              <a:rPr lang="en-CA" sz="2400" dirty="0" err="1"/>
              <a:t>Datacube</a:t>
            </a:r>
            <a:r>
              <a:rPr lang="en-CA" sz="2400" dirty="0"/>
              <a:t>: FAC driven</a:t>
            </a:r>
          </a:p>
        </p:txBody>
      </p:sp>
    </p:spTree>
    <p:extLst>
      <p:ext uri="{BB962C8B-B14F-4D97-AF65-F5344CB8AC3E}">
        <p14:creationId xmlns:p14="http://schemas.microsoft.com/office/powerpoint/2010/main" val="7031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26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A634E6B-8DEE-218B-C047-955A1BB3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000" y="1323000"/>
            <a:ext cx="14040000" cy="421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F9B4D-95E6-81EA-4AE3-0EF96DFAE46A}"/>
              </a:ext>
            </a:extLst>
          </p:cNvPr>
          <p:cNvSpPr txBox="1"/>
          <p:nvPr/>
        </p:nvSpPr>
        <p:spPr>
          <a:xfrm>
            <a:off x="2817539" y="861335"/>
            <a:ext cx="655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2-D Slices of GEMINI Output </a:t>
            </a:r>
            <a:r>
              <a:rPr lang="en-CA" sz="2400" dirty="0" err="1"/>
              <a:t>Datacube</a:t>
            </a:r>
            <a:r>
              <a:rPr lang="en-CA" sz="2400" dirty="0"/>
              <a:t>: Flow driven</a:t>
            </a:r>
          </a:p>
        </p:txBody>
      </p:sp>
    </p:spTree>
    <p:extLst>
      <p:ext uri="{BB962C8B-B14F-4D97-AF65-F5344CB8AC3E}">
        <p14:creationId xmlns:p14="http://schemas.microsoft.com/office/powerpoint/2010/main" val="31402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Data Based 2-D Driving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3572644"/>
                <a:ext cx="10515600" cy="264510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This idea of replicating 1-D cuts along the contour of an arc to create 2-D driver maps comes from work done by Clayton et al. (2019)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Note: Current calculations in GEMINI using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A" sz="4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bg1"/>
                    </a:solidFill>
                  </a:rPr>
                  <a:t> might not match inverted-V precipitation spectra (FAST)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Will look into GLOW (Solomon, 2017) calculations as a possible alternative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Part of this thesis will look into a superposed epoch analysis by A. Mule and M. S. Kawamura to find stereotypical across-arc cuts of flow and FAC (SWARM) along with brightness (THEMIS-GBO)</a:t>
                </a:r>
              </a:p>
              <a:p>
                <a:endParaRPr lang="en-CA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572644"/>
                <a:ext cx="10515600" cy="2645102"/>
              </a:xfrm>
              <a:blipFill>
                <a:blip r:embed="rId2"/>
                <a:stretch>
                  <a:fillRect l="-812" t="-5300" r="-1565"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27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E682CC-78EB-521F-47AD-A14850E89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6" y="1810798"/>
            <a:ext cx="8466667" cy="14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DE1F22-F6B3-AC2D-F9D2-03F29AE2BD91}"/>
              </a:ext>
            </a:extLst>
          </p:cNvPr>
          <p:cNvSpPr txBox="1"/>
          <p:nvPr/>
        </p:nvSpPr>
        <p:spPr>
          <a:xfrm>
            <a:off x="4137286" y="3217962"/>
            <a:ext cx="3917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Adapted from Figure 4.3 in </a:t>
            </a:r>
            <a:r>
              <a:rPr lang="en-CA" sz="1400" dirty="0" err="1">
                <a:solidFill>
                  <a:schemeClr val="bg1"/>
                </a:solidFill>
              </a:rPr>
              <a:t>Paschmann</a:t>
            </a:r>
            <a:r>
              <a:rPr lang="en-CA" sz="1400" dirty="0">
                <a:solidFill>
                  <a:schemeClr val="bg1"/>
                </a:solidFill>
              </a:rPr>
              <a:t> et al. (2003)</a:t>
            </a:r>
          </a:p>
        </p:txBody>
      </p:sp>
    </p:spTree>
    <p:extLst>
      <p:ext uri="{BB962C8B-B14F-4D97-AF65-F5344CB8AC3E}">
        <p14:creationId xmlns:p14="http://schemas.microsoft.com/office/powerpoint/2010/main" val="3385764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28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0A8FC4-7B80-8DB0-F837-79B0D504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62"/>
            <a:ext cx="12192000" cy="531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18464-74DA-536F-F94D-AB2983E63B1B}"/>
              </a:ext>
            </a:extLst>
          </p:cNvPr>
          <p:cNvSpPr txBox="1"/>
          <p:nvPr/>
        </p:nvSpPr>
        <p:spPr>
          <a:xfrm>
            <a:off x="939800" y="5619478"/>
            <a:ext cx="1031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compilation of this figure was made using data reduced by A. Mule and M. S. Kawamura. Data provided by ESA’s SWARM and the THEMIS-GBO Missions.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422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In order to interpret the GEMINI output, standardized 3-D visualization tools will be developed using </a:t>
            </a:r>
            <a:r>
              <a:rPr lang="en-CA" sz="4000" dirty="0" err="1">
                <a:solidFill>
                  <a:schemeClr val="bg1"/>
                </a:solidFill>
              </a:rPr>
              <a:t>ParaView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29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8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Background and Motivation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Thesis Statement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Approach and Methodology</a:t>
            </a:r>
          </a:p>
          <a:p>
            <a:r>
              <a:rPr lang="en-CA" sz="4000" dirty="0">
                <a:solidFill>
                  <a:schemeClr val="bg1"/>
                </a:solidFill>
              </a:rPr>
              <a:t>Science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7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30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C45D08-1FEE-E92E-8DD3-5E0CE0ED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54" y="513283"/>
            <a:ext cx="3152407" cy="418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D0D78D-3646-727D-2538-6A2A293CF9AC}"/>
              </a:ext>
            </a:extLst>
          </p:cNvPr>
          <p:cNvSpPr txBox="1"/>
          <p:nvPr/>
        </p:nvSpPr>
        <p:spPr>
          <a:xfrm>
            <a:off x="9413748" y="4745396"/>
            <a:ext cx="2044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From Mallinckrodt (1985)</a:t>
            </a:r>
          </a:p>
        </p:txBody>
      </p:sp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7FC45099-36E0-5B93-ACD0-9311BDE4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9" y="618837"/>
            <a:ext cx="8365565" cy="55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31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trim2facsources">
            <a:hlinkClick r:id="" action="ppaction://media"/>
            <a:extLst>
              <a:ext uri="{FF2B5EF4-FFF2-40B4-BE49-F238E27FC236}">
                <a16:creationId xmlns:a16="http://schemas.microsoft.com/office/drawing/2014/main" id="{D5F1C8A7-0862-C62A-9B1B-97FD9F51A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Modular GEMINI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Quasi-static induction module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In order for GEMINI to investigate Alfvénic, induction MI coupling we will modularly add induction to GEMINI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An approach to doing this is detailed in the thesis proposal document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Poynting theorem constraint module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 possible second module would include bookkeeping of EM energy to allow for a Poynting theorem constraint</a:t>
            </a:r>
          </a:p>
          <a:p>
            <a:pPr lvl="1"/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25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Background and Motivation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Thesis Statement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Approach and Methodology</a:t>
            </a:r>
          </a:p>
          <a:p>
            <a:r>
              <a:rPr lang="en-CA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Science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33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7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rgbClr val="00693E"/>
              </a:gs>
              <a:gs pos="100000">
                <a:srgbClr val="00B46B"/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Science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Quasi-Electrostatic Studies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Comparative Induction Studies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02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700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Baseline: 1-D across-arc cut, replicated along a straight arc contour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Used to properly compare against any introduced structure as well as literature 2-D model results</a:t>
            </a:r>
          </a:p>
          <a:p>
            <a:r>
              <a:rPr lang="en-CA" sz="4000" dirty="0">
                <a:solidFill>
                  <a:schemeClr val="bg1"/>
                </a:solidFill>
              </a:rPr>
              <a:t>One FAC and one flow driven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Provides the 1-D flow cut calculated by GEMINI when driven with FAC, and vice versa, for future input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35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455A1FC-87EB-65D4-1AA3-35D8FEA8E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3396000" y="4276487"/>
            <a:ext cx="5400000" cy="20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92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36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33336F1-BD2E-6BCB-9316-DCAEE313B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156000" y="1422400"/>
            <a:ext cx="11880000" cy="4533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67D0E3-74A6-CA14-DD10-B4A1A105E417}"/>
              </a:ext>
            </a:extLst>
          </p:cNvPr>
          <p:cNvSpPr txBox="1"/>
          <p:nvPr/>
        </p:nvSpPr>
        <p:spPr>
          <a:xfrm>
            <a:off x="5134839" y="714514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0138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925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 straight arc contour with high intensity precipitation reaching down to the Hall current layer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likely does, and what portions of, FAC close with Hall v. Pedersen current when given the chance?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0CC25-91F1-75ED-7A6E-2C1DEA877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89"/>
          <a:stretch/>
        </p:blipFill>
        <p:spPr>
          <a:xfrm>
            <a:off x="3396000" y="4276487"/>
            <a:ext cx="5400000" cy="20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15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38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C0E6DF-C60B-E913-B60F-230284744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3"/>
          <a:stretch/>
        </p:blipFill>
        <p:spPr>
          <a:xfrm>
            <a:off x="156000" y="1431636"/>
            <a:ext cx="11880000" cy="4523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0BCE6-95CD-01FA-E3FC-B8BA9BC765F0}"/>
              </a:ext>
            </a:extLst>
          </p:cNvPr>
          <p:cNvSpPr txBox="1"/>
          <p:nvPr/>
        </p:nvSpPr>
        <p:spPr>
          <a:xfrm>
            <a:off x="3188377" y="723750"/>
            <a:ext cx="5815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High Intensity Precipitation</a:t>
            </a:r>
          </a:p>
        </p:txBody>
      </p:sp>
    </p:spTree>
    <p:extLst>
      <p:ext uri="{BB962C8B-B14F-4D97-AF65-F5344CB8AC3E}">
        <p14:creationId xmlns:p14="http://schemas.microsoft.com/office/powerpoint/2010/main" val="103407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700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 bent arc contour with no drift motions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Does minor along-arc structure alone change the path of current closure?</a:t>
            </a:r>
          </a:p>
          <a:p>
            <a:r>
              <a:rPr lang="en-CA" sz="4000" dirty="0">
                <a:solidFill>
                  <a:schemeClr val="bg1"/>
                </a:solidFill>
              </a:rPr>
              <a:t>A bent arc contour that drifts westward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do transport and finite recombination times introduce artifacts from conductance gradients?</a:t>
            </a: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39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9642423-403C-668A-BD7B-6115C5B08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3396000" y="4147127"/>
            <a:ext cx="5400000" cy="20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rgbClr val="00693E"/>
              </a:gs>
              <a:gs pos="100000">
                <a:srgbClr val="00B46B"/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“Local” Magnetosphere-Ionosphere Coupling</a:t>
            </a:r>
          </a:p>
          <a:p>
            <a:r>
              <a:rPr lang="en-CA" sz="4000" dirty="0">
                <a:solidFill>
                  <a:schemeClr val="bg1"/>
                </a:solidFill>
              </a:rPr>
              <a:t>Discrete Auroral Precipitation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Ionospheric Ohm’s Law and Current Continuity</a:t>
            </a:r>
          </a:p>
          <a:p>
            <a:r>
              <a:rPr lang="en-CA" sz="4000" dirty="0">
                <a:solidFill>
                  <a:schemeClr val="bg1"/>
                </a:solidFill>
              </a:rPr>
              <a:t>3-D Modelling: Why 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84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40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DE4C526-B5E4-0BDC-F412-720406EF0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156000" y="1422400"/>
            <a:ext cx="11880000" cy="4533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66665-117B-8361-3BE9-B95BCEF369B1}"/>
              </a:ext>
            </a:extLst>
          </p:cNvPr>
          <p:cNvSpPr txBox="1"/>
          <p:nvPr/>
        </p:nvSpPr>
        <p:spPr>
          <a:xfrm>
            <a:off x="5518726" y="714514"/>
            <a:ext cx="1154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Bent</a:t>
            </a:r>
          </a:p>
        </p:txBody>
      </p:sp>
    </p:spTree>
    <p:extLst>
      <p:ext uri="{BB962C8B-B14F-4D97-AF65-F5344CB8AC3E}">
        <p14:creationId xmlns:p14="http://schemas.microsoft.com/office/powerpoint/2010/main" val="918713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41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3C4DDC2-4F38-942D-9562-7FE54BED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156000" y="1403927"/>
            <a:ext cx="11880000" cy="455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C3B9A-C81B-2FFE-D277-9FDA4DC9108D}"/>
              </a:ext>
            </a:extLst>
          </p:cNvPr>
          <p:cNvSpPr txBox="1"/>
          <p:nvPr/>
        </p:nvSpPr>
        <p:spPr>
          <a:xfrm>
            <a:off x="4676669" y="696041"/>
            <a:ext cx="2838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Bent Moving</a:t>
            </a:r>
          </a:p>
        </p:txBody>
      </p:sp>
    </p:spTree>
    <p:extLst>
      <p:ext uri="{BB962C8B-B14F-4D97-AF65-F5344CB8AC3E}">
        <p14:creationId xmlns:p14="http://schemas.microsoft.com/office/powerpoint/2010/main" val="102098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42</a:t>
            </a:fld>
            <a:endParaRPr lang="en-CA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C3BF3F-393F-84D9-F134-4A31EAF816BE}"/>
              </a:ext>
            </a:extLst>
          </p:cNvPr>
          <p:cNvGrpSpPr/>
          <p:nvPr/>
        </p:nvGrpSpPr>
        <p:grpSpPr>
          <a:xfrm>
            <a:off x="156000" y="1266726"/>
            <a:ext cx="11880000" cy="4324547"/>
            <a:chOff x="239949" y="1312682"/>
            <a:chExt cx="11712101" cy="4324547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EF87C7B-863F-BB3C-11E0-3D54629C9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4" t="27222" r="4799" b="28518"/>
            <a:stretch/>
          </p:blipFill>
          <p:spPr>
            <a:xfrm>
              <a:off x="239949" y="1312682"/>
              <a:ext cx="11712101" cy="423263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F00087-72F6-69D5-1039-451D54BB29F3}"/>
                </a:ext>
              </a:extLst>
            </p:cNvPr>
            <p:cNvSpPr/>
            <p:nvPr/>
          </p:nvSpPr>
          <p:spPr>
            <a:xfrm>
              <a:off x="11353800" y="5286648"/>
              <a:ext cx="517337" cy="350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274901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43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8487BDB-0C36-DFF6-B8C7-433C95C1C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r="7990"/>
          <a:stretch/>
        </p:blipFill>
        <p:spPr>
          <a:xfrm>
            <a:off x="156000" y="1670208"/>
            <a:ext cx="11880000" cy="35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3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9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Medium intensity, thin precipitation embedding itself onto low intensity background precipitation over time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does the more intense precipitation affect current closure inside the Cowling channel as it transitions?</a:t>
            </a: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44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7BACEE-EB2D-163D-658D-7BF9B7034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3396000" y="4287412"/>
            <a:ext cx="5400000" cy="20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45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4DDC2-4F38-942D-9562-7FE54BED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156000" y="1403927"/>
            <a:ext cx="11880000" cy="455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8D660-F61A-ED49-CC4B-0B56B46FFE65}"/>
              </a:ext>
            </a:extLst>
          </p:cNvPr>
          <p:cNvSpPr txBox="1"/>
          <p:nvPr/>
        </p:nvSpPr>
        <p:spPr>
          <a:xfrm>
            <a:off x="3855386" y="696041"/>
            <a:ext cx="4481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Precipitation Fade-in</a:t>
            </a:r>
          </a:p>
        </p:txBody>
      </p:sp>
    </p:spTree>
    <p:extLst>
      <p:ext uri="{BB962C8B-B14F-4D97-AF65-F5344CB8AC3E}">
        <p14:creationId xmlns:p14="http://schemas.microsoft.com/office/powerpoint/2010/main" val="2698356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6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 short arc (</a:t>
            </a:r>
            <a:r>
              <a:rPr lang="en-CA" sz="4000" i="1" dirty="0" err="1">
                <a:solidFill>
                  <a:schemeClr val="bg1"/>
                </a:solidFill>
              </a:rPr>
              <a:t>sharc</a:t>
            </a:r>
            <a:r>
              <a:rPr lang="en-CA" sz="4000" dirty="0">
                <a:solidFill>
                  <a:schemeClr val="bg1"/>
                </a:solidFill>
              </a:rPr>
              <a:t>): medium intensity precipitation that falls off longitudinally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does the medium precipitation transition to the low precipitation spatially?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does it compare to the shortened Cowling channel by </a:t>
            </a:r>
            <a:r>
              <a:rPr lang="en-CA" sz="3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Fujii</a:t>
            </a:r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et al.?</a:t>
            </a:r>
          </a:p>
          <a:p>
            <a:r>
              <a:rPr lang="en-CA" sz="4000" dirty="0">
                <a:solidFill>
                  <a:schemeClr val="bg1"/>
                </a:solidFill>
              </a:rPr>
              <a:t>A </a:t>
            </a:r>
            <a:r>
              <a:rPr lang="en-CA" sz="4000" i="1" dirty="0" err="1">
                <a:solidFill>
                  <a:schemeClr val="bg1"/>
                </a:solidFill>
              </a:rPr>
              <a:t>sharc</a:t>
            </a:r>
            <a:r>
              <a:rPr lang="en-CA" sz="4000" dirty="0">
                <a:solidFill>
                  <a:schemeClr val="bg1"/>
                </a:solidFill>
              </a:rPr>
              <a:t> that surges westward, a.k.a. </a:t>
            </a:r>
            <a:r>
              <a:rPr lang="en-CA" sz="4000" i="1" dirty="0">
                <a:solidFill>
                  <a:schemeClr val="bg1"/>
                </a:solidFill>
              </a:rPr>
              <a:t>loading bar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does the transitional region from above act as a surge head? </a:t>
            </a: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46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766A2E7-9ABD-92FF-374A-BA1235944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3396000" y="4211779"/>
            <a:ext cx="5400000" cy="20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8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47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2AD73F9-8730-E3CB-67A8-626ECA2AE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8"/>
          <a:stretch/>
        </p:blipFill>
        <p:spPr>
          <a:xfrm>
            <a:off x="156000" y="1413164"/>
            <a:ext cx="11880000" cy="4542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C532E-43A6-B36F-B97C-2387811FB906}"/>
              </a:ext>
            </a:extLst>
          </p:cNvPr>
          <p:cNvSpPr txBox="1"/>
          <p:nvPr/>
        </p:nvSpPr>
        <p:spPr>
          <a:xfrm>
            <a:off x="5434344" y="705278"/>
            <a:ext cx="1323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i="1" dirty="0" err="1"/>
              <a:t>Sharc</a:t>
            </a:r>
            <a:endParaRPr lang="en-CA" sz="4000" i="1" dirty="0"/>
          </a:p>
        </p:txBody>
      </p:sp>
    </p:spTree>
    <p:extLst>
      <p:ext uri="{BB962C8B-B14F-4D97-AF65-F5344CB8AC3E}">
        <p14:creationId xmlns:p14="http://schemas.microsoft.com/office/powerpoint/2010/main" val="678311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48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A15CF85-D944-74D1-1C7E-EE4583C6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/>
          <a:stretch/>
        </p:blipFill>
        <p:spPr>
          <a:xfrm>
            <a:off x="156000" y="1403927"/>
            <a:ext cx="11880000" cy="455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C009A7-4439-6E44-F677-ED91A7765636}"/>
              </a:ext>
            </a:extLst>
          </p:cNvPr>
          <p:cNvSpPr txBox="1"/>
          <p:nvPr/>
        </p:nvSpPr>
        <p:spPr>
          <a:xfrm>
            <a:off x="4758935" y="696041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i="1" dirty="0"/>
              <a:t>Loading Bar</a:t>
            </a:r>
          </a:p>
        </p:txBody>
      </p:sp>
    </p:spTree>
    <p:extLst>
      <p:ext uri="{BB962C8B-B14F-4D97-AF65-F5344CB8AC3E}">
        <p14:creationId xmlns:p14="http://schemas.microsoft.com/office/powerpoint/2010/main" val="1398684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Electrostatic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2160000"/>
          </a:xfrm>
        </p:spPr>
        <p:txBody>
          <a:bodyPr>
            <a:normAutofit fontScale="9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Combinations of the above: equatorward drift + westward drift + </a:t>
            </a:r>
            <a:r>
              <a:rPr lang="en-CA" sz="4000" i="1" dirty="0" err="1">
                <a:solidFill>
                  <a:schemeClr val="bg1"/>
                </a:solidFill>
              </a:rPr>
              <a:t>sharc</a:t>
            </a:r>
            <a:r>
              <a:rPr lang="en-CA" sz="4000" dirty="0">
                <a:solidFill>
                  <a:schemeClr val="bg1"/>
                </a:solidFill>
              </a:rPr>
              <a:t> + </a:t>
            </a:r>
            <a:r>
              <a:rPr lang="en-CA" sz="4000" i="1" dirty="0">
                <a:solidFill>
                  <a:schemeClr val="bg1"/>
                </a:solidFill>
              </a:rPr>
              <a:t>loading bar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are the limits of along-arc structure in this quasi-static picture? When does the FAC become thin and strong to introduce instabilities?</a:t>
            </a:r>
          </a:p>
          <a:p>
            <a:pPr lvl="1"/>
            <a:endParaRPr lang="en-CA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49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 descr="Chart, diagram, bar chart&#10;&#10;Description automatically generated">
            <a:extLst>
              <a:ext uri="{FF2B5EF4-FFF2-40B4-BE49-F238E27FC236}">
                <a16:creationId xmlns:a16="http://schemas.microsoft.com/office/drawing/2014/main" id="{4F87A99B-BBAB-2C79-2C83-82CC492B7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>
          <a:xfrm>
            <a:off x="3396000" y="4279015"/>
            <a:ext cx="5400000" cy="20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“Local” Magnetosphere-Ionosphere 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3615670" cy="3976688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CA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CA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CA" b="1" dirty="0">
                    <a:solidFill>
                      <a:schemeClr val="bg1"/>
                    </a:solidFill>
                  </a:rPr>
                  <a:t> </a:t>
                </a:r>
                <a:r>
                  <a:rPr lang="en-CA" dirty="0">
                    <a:solidFill>
                      <a:schemeClr val="bg1"/>
                    </a:solidFill>
                  </a:rPr>
                  <a:t>convection maps from SW to polar cap via equipotential lines</a:t>
                </a:r>
              </a:p>
              <a:p>
                <a:r>
                  <a:rPr lang="en-CA" dirty="0">
                    <a:solidFill>
                      <a:schemeClr val="bg1"/>
                    </a:solidFill>
                  </a:rPr>
                  <a:t>A distorted magnetosphere is sustained by currents which close in the ionosphere via Field Aligned Currents (FAC)</a:t>
                </a:r>
              </a:p>
              <a:p>
                <a:r>
                  <a:rPr lang="en-CA" dirty="0">
                    <a:solidFill>
                      <a:schemeClr val="bg1"/>
                    </a:solidFill>
                  </a:rPr>
                  <a:t>Ionosphere is not a passive component to electric field mapping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3615670" cy="3976688"/>
              </a:xfrm>
              <a:blipFill>
                <a:blip r:embed="rId3"/>
                <a:stretch>
                  <a:fillRect l="-2698" t="-3834" r="-30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DB4E3F1-CF85-327C-1B89-5408CD6D4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30" y="2021227"/>
            <a:ext cx="3597173" cy="3960000"/>
          </a:xfrm>
          <a:prstGeom prst="rect">
            <a:avLst/>
          </a:prstGeom>
        </p:spPr>
      </p:pic>
      <p:pic>
        <p:nvPicPr>
          <p:cNvPr id="11" name="Picture 10" descr="Diagram, radar chart&#10;&#10;Description automatically generated">
            <a:extLst>
              <a:ext uri="{FF2B5EF4-FFF2-40B4-BE49-F238E27FC236}">
                <a16:creationId xmlns:a16="http://schemas.microsoft.com/office/drawing/2014/main" id="{DA502C61-1B41-AC33-E1C7-17B01D180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93" y="2056127"/>
            <a:ext cx="3731706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715637-2F12-F00C-0186-633AE8915198}"/>
              </a:ext>
            </a:extLst>
          </p:cNvPr>
          <p:cNvSpPr txBox="1"/>
          <p:nvPr/>
        </p:nvSpPr>
        <p:spPr>
          <a:xfrm>
            <a:off x="8429853" y="5981227"/>
            <a:ext cx="354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From Wikipedia, adapted from Cowley (2000)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B7F25-8775-4238-7BCB-ECB5A038D838}"/>
              </a:ext>
            </a:extLst>
          </p:cNvPr>
          <p:cNvSpPr txBox="1"/>
          <p:nvPr/>
        </p:nvSpPr>
        <p:spPr>
          <a:xfrm>
            <a:off x="4658582" y="5981227"/>
            <a:ext cx="3392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From </a:t>
            </a:r>
            <a:r>
              <a:rPr lang="en-CA" sz="1400" dirty="0" err="1">
                <a:solidFill>
                  <a:schemeClr val="bg1"/>
                </a:solidFill>
              </a:rPr>
              <a:t>Kivelson</a:t>
            </a:r>
            <a:r>
              <a:rPr lang="en-CA" sz="1400" dirty="0">
                <a:solidFill>
                  <a:schemeClr val="bg1"/>
                </a:solidFill>
              </a:rPr>
              <a:t> and Russel (1995)</a:t>
            </a:r>
          </a:p>
        </p:txBody>
      </p:sp>
    </p:spTree>
    <p:extLst>
      <p:ext uri="{BB962C8B-B14F-4D97-AF65-F5344CB8AC3E}">
        <p14:creationId xmlns:p14="http://schemas.microsoft.com/office/powerpoint/2010/main" val="4051385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50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diagram, bar chart&#10;&#10;Description automatically generated">
            <a:extLst>
              <a:ext uri="{FF2B5EF4-FFF2-40B4-BE49-F238E27FC236}">
                <a16:creationId xmlns:a16="http://schemas.microsoft.com/office/drawing/2014/main" id="{55EEC6CE-8198-B4BC-36B8-E62950E30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>
          <a:xfrm>
            <a:off x="156000" y="1385455"/>
            <a:ext cx="11880000" cy="4570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781D6-354F-7B90-3C6E-D882A7ACE1AA}"/>
              </a:ext>
            </a:extLst>
          </p:cNvPr>
          <p:cNvSpPr txBox="1"/>
          <p:nvPr/>
        </p:nvSpPr>
        <p:spPr>
          <a:xfrm>
            <a:off x="4563337" y="677569"/>
            <a:ext cx="3065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Combinations</a:t>
            </a:r>
          </a:p>
        </p:txBody>
      </p:sp>
    </p:spTree>
    <p:extLst>
      <p:ext uri="{BB962C8B-B14F-4D97-AF65-F5344CB8AC3E}">
        <p14:creationId xmlns:p14="http://schemas.microsoft.com/office/powerpoint/2010/main" val="385058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May 10, 2022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tx1"/>
                </a:solidFill>
              </a:rPr>
              <a:t>51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E3427B-4CE0-DF2F-1099-247C98777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7" y="828799"/>
            <a:ext cx="9489786" cy="520040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859DC97-3856-B72E-01BF-87C9D8BAB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2" y="210413"/>
            <a:ext cx="3581195" cy="15619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B0EAE2-83C7-5C50-1749-130DE2614B96}"/>
              </a:ext>
            </a:extLst>
          </p:cNvPr>
          <p:cNvCxnSpPr>
            <a:cxnSpLocks/>
          </p:cNvCxnSpPr>
          <p:nvPr/>
        </p:nvCxnSpPr>
        <p:spPr>
          <a:xfrm>
            <a:off x="2422232" y="1772331"/>
            <a:ext cx="0" cy="4166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82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Comparative Induction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After implementing and testing of the induction module in GEMINI, a study will compare 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GEMINI Classic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GEMINI with induction suppressed (somehow)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GEMINI with full induction</a:t>
            </a:r>
          </a:p>
          <a:p>
            <a:pPr lvl="1"/>
            <a:r>
              <a:rPr lang="en-CA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can Alfvénic MI coupling not be ignored in GEMINI?</a:t>
            </a:r>
          </a:p>
          <a:p>
            <a:r>
              <a:rPr lang="en-CA" sz="4000" dirty="0">
                <a:solidFill>
                  <a:schemeClr val="bg1"/>
                </a:solidFill>
              </a:rPr>
              <a:t>2-D at first due to computational limits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85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Science closure will require some formulation of metrics for output parameters that can be plotted against input parameters</a:t>
            </a:r>
          </a:p>
          <a:p>
            <a:r>
              <a:rPr lang="en-CA" sz="4000" dirty="0">
                <a:solidFill>
                  <a:schemeClr val="bg1"/>
                </a:solidFill>
              </a:rPr>
              <a:t>E.g. a metric that determines the fraction of Pedersen v. Hall current closure, plotted against the degree of arc bend</a:t>
            </a:r>
          </a:p>
          <a:p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53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77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5414818" cy="397668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With this outlined approach and using these science studies, I am excited to start investigating this compelling science</a:t>
            </a:r>
          </a:p>
          <a:p>
            <a:r>
              <a:rPr lang="en-CA" dirty="0">
                <a:solidFill>
                  <a:schemeClr val="bg1"/>
                </a:solidFill>
              </a:rPr>
              <a:t>Can we learn to “read” the aurora?</a:t>
            </a:r>
          </a:p>
          <a:p>
            <a:r>
              <a:rPr lang="en-CA" dirty="0">
                <a:solidFill>
                  <a:schemeClr val="bg1"/>
                </a:solidFill>
              </a:rPr>
              <a:t>Can we use the visual signatures of the aurora to determine its system science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20220305_riometer_merged">
            <a:hlinkClick r:id="" action="ppaction://media"/>
            <a:extLst>
              <a:ext uri="{FF2B5EF4-FFF2-40B4-BE49-F238E27FC236}">
                <a16:creationId xmlns:a16="http://schemas.microsoft.com/office/drawing/2014/main" id="{B6B1669E-CDCB-1921-EB68-BBAB32CB5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327" y="1941874"/>
            <a:ext cx="5551053" cy="4163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F707A4-FFD4-F139-2BEC-E0B4962315EB}"/>
              </a:ext>
            </a:extLst>
          </p:cNvPr>
          <p:cNvSpPr txBox="1"/>
          <p:nvPr/>
        </p:nvSpPr>
        <p:spPr>
          <a:xfrm>
            <a:off x="8047869" y="6105263"/>
            <a:ext cx="2219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Credit: </a:t>
            </a:r>
            <a:r>
              <a:rPr lang="en-CA" sz="1400" dirty="0" err="1">
                <a:solidFill>
                  <a:schemeClr val="bg1"/>
                </a:solidFill>
              </a:rPr>
              <a:t>Mykhaylo</a:t>
            </a:r>
            <a:r>
              <a:rPr lang="en-CA" sz="1400" dirty="0">
                <a:solidFill>
                  <a:schemeClr val="bg1"/>
                </a:solidFill>
              </a:rPr>
              <a:t> S. </a:t>
            </a:r>
            <a:r>
              <a:rPr lang="en-CA" sz="1400" dirty="0" err="1">
                <a:solidFill>
                  <a:schemeClr val="bg1"/>
                </a:solidFill>
              </a:rPr>
              <a:t>Shumko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Background and Motivation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Thesis Statement</a:t>
            </a:r>
          </a:p>
          <a:p>
            <a:r>
              <a:rPr lang="en-CA" sz="4000" dirty="0">
                <a:solidFill>
                  <a:schemeClr val="bg1"/>
                </a:solidFill>
              </a:rPr>
              <a:t>Approach and Methodology</a:t>
            </a:r>
          </a:p>
          <a:p>
            <a:r>
              <a:rPr lang="en-CA" sz="4000" dirty="0">
                <a:solidFill>
                  <a:schemeClr val="bg1"/>
                </a:solidFill>
              </a:rPr>
              <a:t>Science Studies</a:t>
            </a:r>
          </a:p>
          <a:p>
            <a:r>
              <a:rPr lang="en-CA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Tasks and Goals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55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17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rgbClr val="00693E"/>
              </a:gs>
              <a:gs pos="100000">
                <a:srgbClr val="00B46B"/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600" b="1" dirty="0">
                <a:solidFill>
                  <a:schemeClr val="bg1"/>
                </a:solidFill>
              </a:rPr>
              <a:t>Tasks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Finished Work</a:t>
            </a:r>
          </a:p>
          <a:p>
            <a:r>
              <a:rPr lang="en-CA" sz="4000" dirty="0">
                <a:solidFill>
                  <a:schemeClr val="bg1"/>
                </a:solidFill>
              </a:rPr>
              <a:t>Unfinished Work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Academic Year 3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Academic Year 4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Academic Year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56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7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850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My work on numerous OSSEs during the ARCs CSR has made me familiar with GEMINI as well as typical auroral arc structures</a:t>
            </a:r>
          </a:p>
          <a:p>
            <a:r>
              <a:rPr lang="en-CA" sz="4000" dirty="0">
                <a:solidFill>
                  <a:schemeClr val="bg1"/>
                </a:solidFill>
              </a:rPr>
              <a:t>My work on reconstructing 2-D flow maps from distributed mock s/c measurements has provided this project with tools to drive GEMINI with potential maps</a:t>
            </a:r>
          </a:p>
          <a:p>
            <a:r>
              <a:rPr lang="en-CA" sz="4000" dirty="0">
                <a:solidFill>
                  <a:schemeClr val="bg1"/>
                </a:solidFill>
              </a:rPr>
              <a:t>I have started looking into the source code and gained a superficial understanding of the GEMINI model in order to address the physics introduced by induction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68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2021 AGU Fall Meeting: I gave a talk on “</a:t>
            </a:r>
            <a:r>
              <a:rPr lang="en-US" sz="4000" dirty="0">
                <a:solidFill>
                  <a:schemeClr val="bg1"/>
                </a:solidFill>
              </a:rPr>
              <a:t>The Effect of Hall Conductance Gradients in Non-Sheet-Like Auroral Arcs on Field-Aligned Currents</a:t>
            </a:r>
            <a:r>
              <a:rPr lang="en-CA" sz="4000" dirty="0">
                <a:solidFill>
                  <a:schemeClr val="bg1"/>
                </a:solidFill>
              </a:rPr>
              <a:t>”</a:t>
            </a:r>
          </a:p>
          <a:p>
            <a:r>
              <a:rPr lang="en-CA" sz="4000" dirty="0">
                <a:solidFill>
                  <a:schemeClr val="bg1"/>
                </a:solidFill>
              </a:rPr>
              <a:t>We concluded that “</a:t>
            </a:r>
            <a:r>
              <a:rPr lang="en-US" sz="4000" dirty="0">
                <a:solidFill>
                  <a:schemeClr val="bg1"/>
                </a:solidFill>
              </a:rPr>
              <a:t>Westward moving auroral arc systems with minor bends can cause conductivity signatures which source along-arc, up-down pairs of ionospheric FAC contributed from along-arc gradients in Hall conductance</a:t>
            </a:r>
            <a:r>
              <a:rPr lang="en-CA" sz="4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58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66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2021 CEDAR Workshop: I presented a poster on “</a:t>
            </a:r>
            <a:r>
              <a:rPr lang="en-US" sz="4000" dirty="0">
                <a:solidFill>
                  <a:schemeClr val="bg1"/>
                </a:solidFill>
              </a:rPr>
              <a:t>FAC Contributions from Hall Conductance Gradients in Non-Sheet-Like Auroral Arcs</a:t>
            </a:r>
          </a:p>
          <a:p>
            <a:r>
              <a:rPr lang="en-US" sz="4000" dirty="0">
                <a:solidFill>
                  <a:schemeClr val="bg1"/>
                </a:solidFill>
              </a:rPr>
              <a:t>This was preliminary work to the AGU talk with a focus on the electron density plume in the wake of a moving bend 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59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7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“Local” Magnetosphere-Ionosphere Coupling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75DC52-5D43-8BCB-F6CF-8F65D9499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6840000" cy="3976688"/>
          </a:xfrm>
        </p:spPr>
        <p:txBody>
          <a:bodyPr>
            <a:normAutofit fontScale="77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The ionospheric response depends heavily on its conductivity</a:t>
            </a:r>
          </a:p>
          <a:p>
            <a:r>
              <a:rPr lang="en-CA" sz="4000" dirty="0">
                <a:solidFill>
                  <a:schemeClr val="bg1"/>
                </a:solidFill>
              </a:rPr>
              <a:t>Auroral conductivity is highly sensitive to electron precipitation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This precipitation is thin and largely longitudinally aligned (</a:t>
            </a:r>
            <a:r>
              <a:rPr lang="en-CA" sz="4000" b="1" dirty="0">
                <a:solidFill>
                  <a:schemeClr val="bg1"/>
                </a:solidFill>
              </a:rPr>
              <a:t>sheetlike</a:t>
            </a:r>
            <a:r>
              <a:rPr lang="en-CA" sz="4000" dirty="0">
                <a:solidFill>
                  <a:schemeClr val="bg1"/>
                </a:solidFill>
              </a:rPr>
              <a:t>) but dynamic and locally structured such that current closure is non-trivial</a:t>
            </a:r>
          </a:p>
          <a:p>
            <a:r>
              <a:rPr lang="en-CA" sz="4000" dirty="0">
                <a:solidFill>
                  <a:schemeClr val="bg1"/>
                </a:solidFill>
              </a:rPr>
              <a:t>Alfvénic, inductive MI coupling can also play a role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3CAB3B-6AC5-3BC1-B4A6-343EF33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17" y="2004290"/>
            <a:ext cx="3915597" cy="42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72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1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LAMP: I helped build, tested, and integrated instruments (PIPs) onto the LAMP sounding rocket mission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This work made me more intimately familiar with the aurora themselves during the nights of the launch window</a:t>
            </a:r>
          </a:p>
          <a:p>
            <a:r>
              <a:rPr lang="en-CA" sz="4000" dirty="0">
                <a:solidFill>
                  <a:schemeClr val="bg1"/>
                </a:solidFill>
              </a:rPr>
              <a:t>The </a:t>
            </a:r>
            <a:r>
              <a:rPr lang="en-CA" sz="4000" i="1" dirty="0" err="1">
                <a:solidFill>
                  <a:schemeClr val="bg1"/>
                </a:solidFill>
              </a:rPr>
              <a:t>sharc</a:t>
            </a:r>
            <a:r>
              <a:rPr lang="en-CA" sz="4000" dirty="0">
                <a:solidFill>
                  <a:schemeClr val="bg1"/>
                </a:solidFill>
              </a:rPr>
              <a:t> and </a:t>
            </a:r>
            <a:r>
              <a:rPr lang="en-CA" sz="4000" i="1" dirty="0">
                <a:solidFill>
                  <a:schemeClr val="bg1"/>
                </a:solidFill>
              </a:rPr>
              <a:t>loading bar</a:t>
            </a:r>
            <a:r>
              <a:rPr lang="en-CA" sz="4000" dirty="0">
                <a:solidFill>
                  <a:schemeClr val="bg1"/>
                </a:solidFill>
              </a:rPr>
              <a:t> ideas grew out of this mission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60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528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Unfinished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/>
          </a:bodyPr>
          <a:lstStyle/>
          <a:p>
            <a:r>
              <a:rPr lang="en-CA" sz="3700" dirty="0">
                <a:solidFill>
                  <a:schemeClr val="bg1"/>
                </a:solidFill>
              </a:rPr>
              <a:t>Academic Year 3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conclude this proposal work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have discussions with M. D. Zettergren regarding a closed system of equations for inductive GEMINI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A version of </a:t>
            </a:r>
            <a:r>
              <a:rPr lang="en-CA" sz="3300" i="1" dirty="0" err="1">
                <a:solidFill>
                  <a:schemeClr val="bg1"/>
                </a:solidFill>
              </a:rPr>
              <a:t>sharc</a:t>
            </a:r>
            <a:r>
              <a:rPr lang="en-CA" sz="3300" dirty="0">
                <a:solidFill>
                  <a:schemeClr val="bg1"/>
                </a:solidFill>
              </a:rPr>
              <a:t> and/or </a:t>
            </a:r>
            <a:r>
              <a:rPr lang="en-CA" sz="3300" i="1" dirty="0">
                <a:solidFill>
                  <a:schemeClr val="bg1"/>
                </a:solidFill>
              </a:rPr>
              <a:t>loading bar</a:t>
            </a:r>
            <a:r>
              <a:rPr lang="en-CA" sz="3300" dirty="0">
                <a:solidFill>
                  <a:schemeClr val="bg1"/>
                </a:solidFill>
              </a:rPr>
              <a:t> will be run and I will present findings at the 2022 CEDAR Workshop in June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61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40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Unfinished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Academic Year 4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help settle on appropriate inverted-V precipitation calculation options for GEMINI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investigate the SEA by A. Mule and M. S. Kawamura to open a list of stereotypical 1-D across-arc cuts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publish a short paper on the ARCs reconstruction algorithm I wrote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A catalogue of GEMINI simulations will be studied and I will publish a paper on any findings</a:t>
            </a:r>
          </a:p>
          <a:p>
            <a:pPr lvl="1"/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62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00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Unfinished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fontScale="92500" lnSpcReduction="2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Academic Year 4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With the help of M. D. Zettergren, I will implement the induction module into GEMINI and do a comparative study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submit proposals for graduate funding to the NSF and/or the GSRP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present at the 2022 AGU Fall Meeting and the 2023 CEDAR Workshop</a:t>
            </a:r>
          </a:p>
          <a:p>
            <a:pPr lvl="1"/>
            <a:r>
              <a:rPr lang="en-CA" sz="3600" dirty="0">
                <a:solidFill>
                  <a:schemeClr val="bg1"/>
                </a:solidFill>
              </a:rPr>
              <a:t>I will complete PHYS 76 in order to fulfil my candidacy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63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78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Unfinished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lnSpcReduction="10000"/>
          </a:bodyPr>
          <a:lstStyle/>
          <a:p>
            <a:r>
              <a:rPr lang="en-CA" sz="3700" dirty="0">
                <a:solidFill>
                  <a:schemeClr val="bg1"/>
                </a:solidFill>
              </a:rPr>
              <a:t>Academic Year 5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publish a paper on the comparative GEMINI induction study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present at the 2023 AGU Fall Meeting and the 2024 CEDAR Workshop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reach out to other research groups </a:t>
            </a:r>
          </a:p>
          <a:p>
            <a:pPr lvl="1"/>
            <a:r>
              <a:rPr lang="en-CA" sz="3300" dirty="0">
                <a:solidFill>
                  <a:schemeClr val="bg1"/>
                </a:solidFill>
              </a:rPr>
              <a:t>I will finish writing my dissertation and defend if all goes to plan.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64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3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94B0ABC8-53C6-A1D7-E025-FC0C0E8D3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2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65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C28845-6976-4294-CCA4-24BAE815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143" y="4529859"/>
            <a:ext cx="7705627" cy="182649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8000" dirty="0">
                <a:solidFill>
                  <a:schemeClr val="bg1"/>
                </a:solidFill>
              </a:rPr>
              <a:t>Thank you</a:t>
            </a:r>
            <a:r>
              <a:rPr lang="en-CA" sz="7200" dirty="0">
                <a:solidFill>
                  <a:schemeClr val="bg1"/>
                </a:solidFill>
              </a:rPr>
              <a:t>!</a:t>
            </a:r>
            <a:endParaRPr lang="en-CA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3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Extra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945" y="1780381"/>
                <a:ext cx="11610109" cy="4486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600" dirty="0">
                    <a:solidFill>
                      <a:schemeClr val="bg1"/>
                    </a:solidFill>
                  </a:rPr>
                  <a:t>Par. ion momentum: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sz="2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CA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CA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CA" sz="2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6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600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CA" sz="2600" b="0" dirty="0">
                    <a:solidFill>
                      <a:schemeClr val="bg1"/>
                    </a:solidFill>
                  </a:rPr>
                  <a:t>Perp. </a:t>
                </a:r>
                <a:r>
                  <a:rPr lang="en-CA" sz="2600" dirty="0">
                    <a:solidFill>
                      <a:schemeClr val="bg1"/>
                    </a:solidFill>
                  </a:rPr>
                  <a:t>ion momentum: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CA" sz="2600" b="0" dirty="0">
                    <a:solidFill>
                      <a:schemeClr val="bg1"/>
                    </a:solidFill>
                  </a:rPr>
                  <a:t>Ion en</a:t>
                </a:r>
                <a:r>
                  <a:rPr lang="en-CA" sz="2600" dirty="0">
                    <a:solidFill>
                      <a:schemeClr val="bg1"/>
                    </a:solidFill>
                  </a:rPr>
                  <a:t>ergy</a:t>
                </a:r>
                <a:r>
                  <a:rPr lang="en-CA" sz="2600" b="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CA" sz="2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CA" sz="2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CA" sz="2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A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945" y="1780381"/>
                <a:ext cx="11610109" cy="4486275"/>
              </a:xfrm>
              <a:blipFill>
                <a:blip r:embed="rId2"/>
                <a:stretch>
                  <a:fillRect l="-945" t="-20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66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79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Extra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90688"/>
                <a:ext cx="12192000" cy="4486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600" b="0" dirty="0">
                    <a:solidFill>
                      <a:schemeClr val="bg1"/>
                    </a:solidFill>
                  </a:rPr>
                  <a:t>Current closure + Ohm’s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𝛔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26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600" b="0" i="0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600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2600" b="0" i="0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CA" sz="2600" b="0" i="0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d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𝛔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90688"/>
                <a:ext cx="12192000" cy="4486275"/>
              </a:xfrm>
              <a:blipFill>
                <a:blip r:embed="rId2"/>
                <a:stretch>
                  <a:fillRect l="-900" t="-20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5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Extra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</p:spPr>
            <p:txBody>
              <a:bodyPr>
                <a:normAutofit/>
              </a:bodyPr>
              <a:lstStyle/>
              <a:p>
                <a:r>
                  <a:rPr lang="en-CA" sz="3700" dirty="0">
                    <a:solidFill>
                      <a:schemeClr val="bg1"/>
                    </a:solidFill>
                  </a:rPr>
                  <a:t>Perp. ion momentum needs full time-dep.</a:t>
                </a:r>
              </a:p>
              <a:p>
                <a:r>
                  <a:rPr lang="en-CA" sz="3700" dirty="0">
                    <a:solidFill>
                      <a:schemeClr val="bg1"/>
                    </a:solidFill>
                  </a:rPr>
                  <a:t>Electron momentum needs full time-dep.</a:t>
                </a:r>
              </a:p>
              <a:p>
                <a14:m>
                  <m:oMath xmlns:m="http://schemas.openxmlformats.org/officeDocument/2006/math"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3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3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CA" sz="3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3300" dirty="0">
                    <a:solidFill>
                      <a:schemeClr val="bg1"/>
                    </a:solidFill>
                  </a:rPr>
                  <a:t> instead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300" dirty="0">
                    <a:solidFill>
                      <a:schemeClr val="bg1"/>
                    </a:solidFill>
                  </a:rPr>
                  <a:t> for current density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CA" sz="3300" dirty="0">
                    <a:solidFill>
                      <a:schemeClr val="bg1"/>
                    </a:solidFill>
                  </a:rPr>
                  <a:t> instead of </a:t>
                </a:r>
                <a:r>
                  <a:rPr lang="en-CA" sz="3300" dirty="0" err="1">
                    <a:solidFill>
                      <a:schemeClr val="bg1"/>
                    </a:solidFill>
                  </a:rPr>
                  <a:t>Biot</a:t>
                </a:r>
                <a:r>
                  <a:rPr lang="en-CA" sz="3300" dirty="0">
                    <a:solidFill>
                      <a:schemeClr val="bg1"/>
                    </a:solidFill>
                  </a:rPr>
                  <a:t>-Savart for mag. Field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CA" sz="3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CA" sz="3300" dirty="0">
                    <a:solidFill>
                      <a:schemeClr val="bg1"/>
                    </a:solidFill>
                  </a:rPr>
                  <a:t> instead of Ohm’s law for Electric field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10515600" cy="3976688"/>
              </a:xfrm>
              <a:blipFill>
                <a:blip r:embed="rId2"/>
                <a:stretch>
                  <a:fillRect l="-1681" t="-36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68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3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Discrete Auroral Precipitation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6840000" cy="39766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Quiet, discrete auroral arcs are produced in part by “inverted-V” precipitation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This precipitation comes from U-shaped potentials at around 1-2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CA" sz="4000" b="0" dirty="0">
                  <a:solidFill>
                    <a:schemeClr val="bg1"/>
                  </a:solidFill>
                </a:endParaRP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Again, this is largely sheetlike but only to zeroth order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Their energy spectra has contribution from thermal, beaming, and secondary populations</a:t>
                </a: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Alfvénic acceleration adds a narrow pitch angle, broadband part to this spectrum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6840000" cy="3976688"/>
              </a:xfrm>
              <a:blipFill>
                <a:blip r:embed="rId2"/>
                <a:stretch>
                  <a:fillRect l="-1604" t="-4294" r="-357" b="-2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7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82D800-C2BC-9E6A-1F46-B4657271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17" y="2004290"/>
            <a:ext cx="3915597" cy="42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3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Ionospheric Ohm’s Law and Current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275"/>
                <a:ext cx="6840000" cy="39766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CA" sz="4000" dirty="0">
                    <a:solidFill>
                      <a:schemeClr val="bg1"/>
                    </a:solidFill>
                  </a:rPr>
                  <a:t>The ionospheric response can be described by using electrostatic assumptions, along with current continuity and Ohm’s law (Kelley, 2009; Brekke 1989):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39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1" i="0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1" i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39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sSub>
                      <m:sSubPr>
                        <m:ctrlP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CA" sz="3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900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b="1" i="0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CA" sz="3900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CA" sz="3900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900" b="1" i="0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</m:acc>
                      </m:e>
                    </m:d>
                    <m:r>
                      <a:rPr lang="en-CA" sz="3900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sSub>
                      <m:sSubPr>
                        <m:ctrlP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900" b="0" i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sz="39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CA" sz="4000" b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CA" sz="4000" dirty="0">
                    <a:solidFill>
                      <a:schemeClr val="bg1"/>
                    </a:solidFill>
                  </a:rPr>
                  <a:t>This is a 2-D map of FAC sourced by</a:t>
                </a:r>
              </a:p>
              <a:p>
                <a:pPr lvl="1"/>
                <a:r>
                  <a:rPr lang="en-CA" sz="3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flow shear</a:t>
                </a:r>
                <a:endParaRPr lang="en-CA" sz="3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CA" sz="3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across-arc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gradients</a:t>
                </a:r>
                <a:endParaRPr lang="en-CA" sz="3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CA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along-arc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gradients </a:t>
                </a:r>
                <a:r>
                  <a:rPr lang="en-CA" sz="3600" dirty="0">
                    <a:solidFill>
                      <a:schemeClr val="bg1"/>
                    </a:solidFill>
                  </a:rPr>
                  <a:t>(ignored for sheetlike)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8F4C-E8CF-D87E-3E6E-3E360E2AE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275"/>
                <a:ext cx="6840000" cy="3976688"/>
              </a:xfrm>
              <a:blipFill>
                <a:blip r:embed="rId2"/>
                <a:stretch>
                  <a:fillRect l="-1604" t="-42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8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7F6257C-C7E6-FB62-9E44-CE582CBB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17" y="2004290"/>
            <a:ext cx="3915597" cy="42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0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E61EB9-3879-496B-C379-2695D56F58DE}"/>
              </a:ext>
            </a:extLst>
          </p:cNvPr>
          <p:cNvSpPr/>
          <p:nvPr/>
        </p:nvSpPr>
        <p:spPr>
          <a:xfrm>
            <a:off x="1" y="365125"/>
            <a:ext cx="12192000" cy="132556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C26A-A23A-4589-FB94-E4120249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200" b="1" dirty="0">
                <a:solidFill>
                  <a:schemeClr val="bg1"/>
                </a:solidFill>
              </a:rPr>
              <a:t>3-D Modelling: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8F4C-E8CF-D87E-3E6E-3E360E2AE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>
            <a:normAutofit lnSpcReduction="10000"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The sheetlike assumptions captures a lot of auroral physics, so early instruments and models were 2-D at most</a:t>
            </a:r>
          </a:p>
          <a:p>
            <a:r>
              <a:rPr lang="en-CA" sz="4000" dirty="0">
                <a:solidFill>
                  <a:schemeClr val="bg1"/>
                </a:solidFill>
              </a:rPr>
              <a:t>Recent missions (THEMIS-GBO, EISCAT3D, SWARM, etc.) have made the 3-D picture much more accessible</a:t>
            </a:r>
          </a:p>
          <a:p>
            <a:r>
              <a:rPr lang="en-CA" sz="4000" dirty="0">
                <a:solidFill>
                  <a:schemeClr val="bg1"/>
                </a:solidFill>
              </a:rPr>
              <a:t>Along comes 3-D modelling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A4436-CDB6-62C5-2CE9-F77D48BE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May 10, 2022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6900-AAE8-644E-5E99-E4526B23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Thesis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48FA-A588-AE6C-B4B0-E88D6568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Slide </a:t>
            </a:r>
            <a:fld id="{D9D4738F-B3B0-49F3-B15F-5DA677004AF5}" type="slidenum">
              <a:rPr lang="en-CA" smtClean="0">
                <a:solidFill>
                  <a:schemeClr val="bg1">
                    <a:lumMod val="85000"/>
                  </a:schemeClr>
                </a:solidFill>
              </a:rPr>
              <a:t>9</a:t>
            </a:fld>
            <a:endParaRPr lang="en-CA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1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6484</TotalTime>
  <Words>2985</Words>
  <Application>Microsoft Office PowerPoint</Application>
  <PresentationFormat>Widescreen</PresentationFormat>
  <Paragraphs>472</Paragraphs>
  <Slides>68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Current Continuity in Auroral System Science: A 3-D Modelling Approach to Current Closure in Non-Sheetlike Auroral Arcs </vt:lpstr>
      <vt:lpstr>Outline</vt:lpstr>
      <vt:lpstr>Outline</vt:lpstr>
      <vt:lpstr>Background and Motivation</vt:lpstr>
      <vt:lpstr>“Local” Magnetosphere-Ionosphere Coupling</vt:lpstr>
      <vt:lpstr>“Local” Magnetosphere-Ionosphere Coupling</vt:lpstr>
      <vt:lpstr>Discrete Auroral Precipitation</vt:lpstr>
      <vt:lpstr>Ionospheric Ohm’s Law and Current Continuity</vt:lpstr>
      <vt:lpstr>3-D Modelling: Why now?</vt:lpstr>
      <vt:lpstr>3-D Modelling: Why now?</vt:lpstr>
      <vt:lpstr>3-D Modelling: Why now?</vt:lpstr>
      <vt:lpstr>3-D Modelling: Why now?</vt:lpstr>
      <vt:lpstr>Outline</vt:lpstr>
      <vt:lpstr>Thesis Statement</vt:lpstr>
      <vt:lpstr>Outline</vt:lpstr>
      <vt:lpstr>Approach and Methodology</vt:lpstr>
      <vt:lpstr>The 3-D GEMINI Model</vt:lpstr>
      <vt:lpstr>The 3-D GEMINI Model</vt:lpstr>
      <vt:lpstr>The 3-D GEMINI Model</vt:lpstr>
      <vt:lpstr>The 3-D GEMINI Model</vt:lpstr>
      <vt:lpstr>PowerPoint Presentation</vt:lpstr>
      <vt:lpstr>Data Based 2-D Driving Maps</vt:lpstr>
      <vt:lpstr>PowerPoint Presentation</vt:lpstr>
      <vt:lpstr>PowerPoint Presentation</vt:lpstr>
      <vt:lpstr>PowerPoint Presentation</vt:lpstr>
      <vt:lpstr>PowerPoint Presentation</vt:lpstr>
      <vt:lpstr>Data Based 2-D Driving Maps</vt:lpstr>
      <vt:lpstr>PowerPoint Presentation</vt:lpstr>
      <vt:lpstr>Visualization</vt:lpstr>
      <vt:lpstr>PowerPoint Presentation</vt:lpstr>
      <vt:lpstr>PowerPoint Presentation</vt:lpstr>
      <vt:lpstr>Modular GEMINI Additions</vt:lpstr>
      <vt:lpstr>Outline</vt:lpstr>
      <vt:lpstr>Science Studies</vt:lpstr>
      <vt:lpstr>Electrostatic Studies</vt:lpstr>
      <vt:lpstr>PowerPoint Presentation</vt:lpstr>
      <vt:lpstr>Electrostatic Studies</vt:lpstr>
      <vt:lpstr>PowerPoint Presentation</vt:lpstr>
      <vt:lpstr>Electrostatic Studies</vt:lpstr>
      <vt:lpstr>PowerPoint Presentation</vt:lpstr>
      <vt:lpstr>PowerPoint Presentation</vt:lpstr>
      <vt:lpstr>PowerPoint Presentation</vt:lpstr>
      <vt:lpstr>PowerPoint Presentation</vt:lpstr>
      <vt:lpstr>Electrostatic Studies</vt:lpstr>
      <vt:lpstr>PowerPoint Presentation</vt:lpstr>
      <vt:lpstr>Electrostatic Studies</vt:lpstr>
      <vt:lpstr>PowerPoint Presentation</vt:lpstr>
      <vt:lpstr>PowerPoint Presentation</vt:lpstr>
      <vt:lpstr>Electrostatic Studies</vt:lpstr>
      <vt:lpstr>PowerPoint Presentation</vt:lpstr>
      <vt:lpstr>PowerPoint Presentation</vt:lpstr>
      <vt:lpstr>Comparative Induction Studies</vt:lpstr>
      <vt:lpstr>Closure</vt:lpstr>
      <vt:lpstr>Closure</vt:lpstr>
      <vt:lpstr>Outline</vt:lpstr>
      <vt:lpstr>Tasks and Goals</vt:lpstr>
      <vt:lpstr>Finished Work</vt:lpstr>
      <vt:lpstr>Finished Work</vt:lpstr>
      <vt:lpstr>Finished Work</vt:lpstr>
      <vt:lpstr>Finished Work</vt:lpstr>
      <vt:lpstr>Unfinished Work</vt:lpstr>
      <vt:lpstr>Unfinished Work</vt:lpstr>
      <vt:lpstr>Unfinished Work</vt:lpstr>
      <vt:lpstr>Unfinished Work</vt:lpstr>
      <vt:lpstr>PowerPoint Presentation</vt:lpstr>
      <vt:lpstr>Extra Slides</vt:lpstr>
      <vt:lpstr>Extra Slides</vt:lpstr>
      <vt:lpstr>Extra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Continuity in Auroral System Science: A 3-D Modelling Approach to Current Closure in Non-Sheetlike Auroral Arcs </dc:title>
  <dc:creator>Jules Van Irsel</dc:creator>
  <cp:lastModifiedBy>Jules Van Irsel</cp:lastModifiedBy>
  <cp:revision>81</cp:revision>
  <dcterms:created xsi:type="dcterms:W3CDTF">2022-05-05T13:15:04Z</dcterms:created>
  <dcterms:modified xsi:type="dcterms:W3CDTF">2022-10-25T18:31:44Z</dcterms:modified>
</cp:coreProperties>
</file>